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64" r:id="rId2"/>
    <p:sldId id="257" r:id="rId3"/>
    <p:sldId id="258" r:id="rId4"/>
    <p:sldId id="259" r:id="rId5"/>
    <p:sldId id="261" r:id="rId6"/>
    <p:sldId id="262" r:id="rId7"/>
    <p:sldId id="260" r:id="rId8"/>
    <p:sldId id="265" r:id="rId9"/>
    <p:sldId id="267" r:id="rId10"/>
    <p:sldId id="270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4BA1C-21EA-43AC-B197-D759B06AE317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776A3-9B3B-4E76-9B41-406BD1F55B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67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pectrum.ieee.org/computing/networks/cloud-computing-its-always-sunny-in-the-clou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page will</a:t>
            </a:r>
            <a:r>
              <a:rPr lang="en-US" baseline="0" dirty="0" smtClean="0"/>
              <a:t> open up to music and video clips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3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</a:t>
            </a:r>
            <a:r>
              <a:rPr lang="en-US" baseline="0" dirty="0" smtClean="0"/>
              <a:t>t the first cloud 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9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</a:t>
            </a:r>
            <a:r>
              <a:rPr lang="en-US" baseline="0" dirty="0" smtClean="0"/>
              <a:t>t the first cloud 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Upson, S. (2011).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Cloud Computing: It's Always Sunny in the Cloud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Cloud computing puts your desktop wherever you want it. Retrieved at: </a:t>
            </a:r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http://spectrum.ieee.org/computing/networks/cloud-computing-its-always-sunny-in-the-cloud%20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884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Mell</a:t>
            </a:r>
            <a:r>
              <a:rPr lang="en-US" dirty="0" smtClean="0"/>
              <a:t>, P &amp; </a:t>
            </a:r>
            <a:r>
              <a:rPr lang="en-US" dirty="0" err="1" smtClean="0"/>
              <a:t>Grance</a:t>
            </a:r>
            <a:r>
              <a:rPr lang="en-US" dirty="0" smtClean="0"/>
              <a:t>, T. (2011). The NIST definition of cloud</a:t>
            </a:r>
            <a:r>
              <a:rPr lang="en-US" baseline="0" dirty="0" smtClean="0"/>
              <a:t> computing. Retrieved at: http://csrc.nist.gov/publications/nistpubs/800-145/SP800-145.pdf</a:t>
            </a:r>
          </a:p>
          <a:p>
            <a:r>
              <a:rPr lang="en-US" baseline="0" dirty="0" smtClean="0"/>
              <a:t>This information will be tied into the video possibly through a rap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86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may create an interactive slide that has snippets</a:t>
            </a:r>
            <a:r>
              <a:rPr lang="en-US" baseline="0" dirty="0" smtClean="0"/>
              <a:t> of video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72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will be film</a:t>
            </a:r>
            <a:r>
              <a:rPr lang="en-US" baseline="0" dirty="0" smtClean="0"/>
              <a:t> that illustrates students on campus utilizing DE courses with cloud computing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72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25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Behrend</a:t>
            </a:r>
            <a:r>
              <a:rPr lang="en-US" dirty="0" smtClean="0"/>
              <a:t>,</a:t>
            </a:r>
            <a:r>
              <a:rPr lang="en-US" baseline="0" dirty="0" smtClean="0"/>
              <a:t> S. T., </a:t>
            </a:r>
            <a:r>
              <a:rPr lang="en-US" baseline="0" dirty="0" err="1" smtClean="0"/>
              <a:t>Weibe</a:t>
            </a:r>
            <a:r>
              <a:rPr lang="en-US" baseline="0" dirty="0" smtClean="0"/>
              <a:t>, N.E. &amp; London, J. (2010). Cloud computing adoption and usage in community colleges. Behavior &amp; Information Technology. Vol.30 (2). P.231. DOI: 10.1080/0144929X.2010.489118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36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sure how I plan to wrap up but</a:t>
            </a:r>
            <a:r>
              <a:rPr lang="en-US" baseline="0" dirty="0" smtClean="0"/>
              <a:t> probably will have interviews or pieces of video representing corporations that have implemented </a:t>
            </a:r>
            <a:r>
              <a:rPr lang="en-US" baseline="0" smtClean="0"/>
              <a:t>cloud computing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07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</a:t>
            </a:r>
            <a:r>
              <a:rPr lang="en-US" baseline="0" dirty="0" smtClean="0"/>
              <a:t>t the first cloud 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776A3-9B3B-4E76-9B41-406BD1F55BA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9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5A0DE6-A743-4442-893C-DF258282EDA1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0F88BD-196A-44DB-AF77-EEE0E198C5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91289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838200"/>
            <a:ext cx="4724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Cloud Computing: 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A Public and Private place to Access Unlimited Possibilities</a:t>
            </a:r>
          </a:p>
          <a:p>
            <a:endParaRPr lang="en-US" sz="48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Sleep Aw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6869" y="297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5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7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1.bp.blogspot.com/_hmp97xFD4ls/TMkFKGdV2TI/AAAAAAAAAKU/8YC1UHOmo1Q/s1600/adoption_position_and_forcas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5943600" cy="43535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828800" y="91440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Cloud Computing Adoption and Position projections across typical user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432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muna\AppData\Local\Microsoft\Windows\Temporary Internet Files\Content.IE5\W0JTW62E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9144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Video will transition to this slide.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93432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Rise of Cloud Computing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2050" name="Picture 2" descr="C:\Users\cmuna\AppData\Local\Microsoft\Windows\Temporary Internet Files\Content.IE5\OU2HWTOH\MP900400818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6529" y="914400"/>
            <a:ext cx="57912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In 1965, Executive from Western Union articulated the </a:t>
            </a:r>
            <a:r>
              <a:rPr lang="en-US" sz="2000" b="1" dirty="0">
                <a:solidFill>
                  <a:schemeClr val="bg1"/>
                </a:solidFill>
              </a:rPr>
              <a:t>company's ambitious plan to create "a nationwide information utility, which will enable subscribers to obtain, economically, efficiently, immediately, the required information flow to facilitate the conduct of business and other affairs</a:t>
            </a:r>
            <a:r>
              <a:rPr lang="en-US" sz="2000" b="1" dirty="0" smtClean="0">
                <a:solidFill>
                  <a:schemeClr val="bg1"/>
                </a:solidFill>
              </a:rPr>
              <a:t>.“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In the Mid 1990’s Stanford graduate Stephen Herrod and other classmates wanted to address a major problem that plagued the IT industry: most servers operating at a </a:t>
            </a:r>
            <a:r>
              <a:rPr lang="en-US" sz="2000" b="1" dirty="0">
                <a:solidFill>
                  <a:schemeClr val="bg1"/>
                </a:solidFill>
              </a:rPr>
              <a:t>tenth of their </a:t>
            </a:r>
            <a:r>
              <a:rPr lang="en-US" sz="2000" b="1" dirty="0" smtClean="0">
                <a:solidFill>
                  <a:schemeClr val="bg1"/>
                </a:solidFill>
              </a:rPr>
              <a:t>capacity.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Amazon EC2: Jeff Bezos  was the lead thinker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Google App Engine:  Page and Brin were the lead thinkers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Microsoft: Azure Bill Gates was the lead thinker</a:t>
            </a:r>
            <a:endParaRPr lang="en-US" sz="2000" b="1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11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muna\AppData\Local\Microsoft\Windows\Temporary Internet Files\Content.IE5\OU2HWTOH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609600"/>
            <a:ext cx="7696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What is Cloud Computing?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Cloud computing is a model for enabling ubiquitous, convenient, on-demand network access to a shared pool of configurable computing resources (e.g., networks, servers, storage, applications, and services) that can be rapidly provisioned and released with minimal management effort or service provider interaction. 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Originally, cloud computing was intended to serve audiences such as: governments, corporations, educational organizations, Healthcare Industry and many other companies are utilizing cloud computing services.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  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0" name="Picture 4" descr="C:\Users\cmuna\AppData\Local\Microsoft\Windows\Temporary Internet Files\Content.IE5\OU2HWTOH\MP90040081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33" y="1676400"/>
            <a:ext cx="759142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3059" y="381000"/>
            <a:ext cx="739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How can the Cloud benefit your College? Software as a service (SaaS)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5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520728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Benefits of the Cloud for Students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828800"/>
            <a:ext cx="457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Software applications and other online resources are available for use by multiple users via the Internet.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Students hardware requirements are lower.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Reduces cost to access education for students.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Ensures students are able to access and run course software regardless of their location or computer processing power.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Provides access to education for students in remote and rural areas.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Offers students flexibility by enrolling in online learning programs.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123" name="Picture 3" descr="C:\Users\cmuna\AppData\Local\Microsoft\Windows\Temporary Internet Files\Content.IE5\OU2HWTOH\MC90044040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3733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76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muna\AppData\Local\Microsoft\Windows\Temporary Internet Files\Content.IE5\OU2HWTOH\MC90044040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48298"/>
            <a:ext cx="3733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16468"/>
            <a:ext cx="75438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Benefits for your Community College</a:t>
            </a:r>
          </a:p>
          <a:p>
            <a:endParaRPr lang="en-US" sz="2400" b="1" dirty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Expand online academic program offerings.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Enhanced usefulness of existing technology.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Older computers can remain useful for longer periods of time.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Installing software or repairing errors can be done centrally at the server level by college Information Technology department.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Reduction in college Information Technology budgets.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This distributed management system will assist support staff with efficiencies which will reduce workload.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By offering more online courses more classroom space will be available.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9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muna\AppData\Local\Microsoft\Windows\Temporary Internet Files\Content.IE5\OU2HWTOH\MC900432588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905000"/>
            <a:ext cx="5714886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363974"/>
            <a:ext cx="7239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Challenges with Cloud Computing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Security and Privacy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Interoperability and Reliability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Data Governance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Loss of Informational Technology control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Jurisdictional complexities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Unforeseen server maintenance and outages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Lack of training and support for instructors, administrators and Information Technology professionals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4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643855"/>
              </p:ext>
            </p:extLst>
          </p:nvPr>
        </p:nvGraphicFramePr>
        <p:xfrm>
          <a:off x="1995037" y="3782377"/>
          <a:ext cx="5701665" cy="3075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8680"/>
                <a:gridCol w="868680"/>
                <a:gridCol w="868680"/>
                <a:gridCol w="868680"/>
                <a:gridCol w="2226945"/>
              </a:tblGrid>
              <a:tr h="18691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Innovators: 2.5%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1990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R&amp;D: Ian Foster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Carl Kresselman,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Steve Tuecke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Grid computing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1996: The Great Internet Mersenne Prime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Research Project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1999: SETI@home use of centralized servers with personal computers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Early Adopters: 13.5%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2004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Defense Contractors, Military, Government,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Software companies, Corporate </a:t>
                      </a:r>
                      <a:r>
                        <a:rPr lang="en-US" sz="800" dirty="0" smtClean="0">
                          <a:effectLst/>
                        </a:rPr>
                        <a:t>Organizations,</a:t>
                      </a:r>
                      <a:r>
                        <a:rPr lang="en-US" sz="800" baseline="0" dirty="0" smtClean="0">
                          <a:effectLst/>
                        </a:rPr>
                        <a:t> and Universities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Early Majorities: 34%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2006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Small business startups, Professional Sales, Limited home users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Late Majority: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34%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Laggards: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18%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Reference :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Atencuio</a:t>
                      </a:r>
                      <a:r>
                        <a:rPr lang="en-US" sz="800" dirty="0">
                          <a:effectLst/>
                        </a:rPr>
                        <a:t>, A. (2010). Cloud computing (part 4): Business and Ecosystems and Value Capture.  Retrieved at: http://catencio-sdm2009.blogspot.com/search?q=cloud+computing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007834" y="1191827"/>
            <a:ext cx="430565" cy="259819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 smtClean="0">
                <a:latin typeface="Calibri"/>
                <a:ea typeface="Calibri"/>
                <a:cs typeface="Times New Roman"/>
              </a:rPr>
              <a:t>100%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80%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70%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60%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50%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40%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30</a:t>
            </a:r>
            <a:r>
              <a:rPr lang="en-US" sz="800" b="1" dirty="0" smtClean="0">
                <a:effectLst/>
                <a:latin typeface="Calibri"/>
                <a:ea typeface="Calibri"/>
                <a:cs typeface="Times New Roman"/>
              </a:rPr>
              <a:t>%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 smtClean="0">
                <a:effectLst/>
                <a:latin typeface="Calibri"/>
                <a:ea typeface="Calibri"/>
                <a:cs typeface="Times New Roman"/>
              </a:rPr>
              <a:t>20</a:t>
            </a: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 smtClean="0">
                <a:effectLst/>
                <a:latin typeface="Calibri"/>
                <a:ea typeface="Calibri"/>
                <a:cs typeface="Times New Roman"/>
              </a:rPr>
              <a:t>10%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800" b="1" dirty="0" smtClean="0">
                <a:effectLst/>
                <a:latin typeface="Calibri"/>
                <a:ea typeface="Calibri"/>
                <a:cs typeface="Times New Roman"/>
              </a:rPr>
              <a:t>0</a:t>
            </a:r>
            <a:r>
              <a:rPr lang="en-US" sz="800" b="1" dirty="0">
                <a:effectLst/>
                <a:latin typeface="Calibri"/>
                <a:ea typeface="Calibri"/>
                <a:cs typeface="Times New Roman"/>
              </a:rPr>
              <a:t>%</a:t>
            </a:r>
            <a:endParaRPr lang="en-US" sz="11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473791" y="718066"/>
            <a:ext cx="5222911" cy="3029307"/>
          </a:xfrm>
          <a:custGeom>
            <a:avLst/>
            <a:gdLst>
              <a:gd name="connsiteX0" fmla="*/ 0 w 4814576"/>
              <a:gd name="connsiteY0" fmla="*/ 3059711 h 3297023"/>
              <a:gd name="connsiteX1" fmla="*/ 811033 w 4814576"/>
              <a:gd name="connsiteY1" fmla="*/ 3035857 h 3297023"/>
              <a:gd name="connsiteX2" fmla="*/ 2615979 w 4814576"/>
              <a:gd name="connsiteY2" fmla="*/ 403975 h 3297023"/>
              <a:gd name="connsiteX3" fmla="*/ 4683318 w 4814576"/>
              <a:gd name="connsiteY3" fmla="*/ 22313 h 3297023"/>
              <a:gd name="connsiteX4" fmla="*/ 4603805 w 4814576"/>
              <a:gd name="connsiteY4" fmla="*/ 46166 h 3297023"/>
              <a:gd name="connsiteX5" fmla="*/ 4611756 w 4814576"/>
              <a:gd name="connsiteY5" fmla="*/ 54118 h 3297023"/>
              <a:gd name="connsiteX6" fmla="*/ 4603805 w 4814576"/>
              <a:gd name="connsiteY6" fmla="*/ 46166 h 3297023"/>
              <a:gd name="connsiteX0" fmla="*/ 0 w 4790150"/>
              <a:gd name="connsiteY0" fmla="*/ 3157121 h 3347086"/>
              <a:gd name="connsiteX1" fmla="*/ 786607 w 4790150"/>
              <a:gd name="connsiteY1" fmla="*/ 3035857 h 3347086"/>
              <a:gd name="connsiteX2" fmla="*/ 2591553 w 4790150"/>
              <a:gd name="connsiteY2" fmla="*/ 403975 h 3347086"/>
              <a:gd name="connsiteX3" fmla="*/ 4658892 w 4790150"/>
              <a:gd name="connsiteY3" fmla="*/ 22313 h 3347086"/>
              <a:gd name="connsiteX4" fmla="*/ 4579379 w 4790150"/>
              <a:gd name="connsiteY4" fmla="*/ 46166 h 3347086"/>
              <a:gd name="connsiteX5" fmla="*/ 4587330 w 4790150"/>
              <a:gd name="connsiteY5" fmla="*/ 54118 h 3347086"/>
              <a:gd name="connsiteX6" fmla="*/ 4579379 w 4790150"/>
              <a:gd name="connsiteY6" fmla="*/ 46166 h 3347086"/>
              <a:gd name="connsiteX0" fmla="*/ 0 w 4790150"/>
              <a:gd name="connsiteY0" fmla="*/ 3157121 h 3323891"/>
              <a:gd name="connsiteX1" fmla="*/ 827318 w 4790150"/>
              <a:gd name="connsiteY1" fmla="*/ 2987151 h 3323891"/>
              <a:gd name="connsiteX2" fmla="*/ 2591553 w 4790150"/>
              <a:gd name="connsiteY2" fmla="*/ 403975 h 3323891"/>
              <a:gd name="connsiteX3" fmla="*/ 4658892 w 4790150"/>
              <a:gd name="connsiteY3" fmla="*/ 22313 h 3323891"/>
              <a:gd name="connsiteX4" fmla="*/ 4579379 w 4790150"/>
              <a:gd name="connsiteY4" fmla="*/ 46166 h 3323891"/>
              <a:gd name="connsiteX5" fmla="*/ 4587330 w 4790150"/>
              <a:gd name="connsiteY5" fmla="*/ 54118 h 3323891"/>
              <a:gd name="connsiteX6" fmla="*/ 4579379 w 4790150"/>
              <a:gd name="connsiteY6" fmla="*/ 46166 h 332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0150" h="3323891">
                <a:moveTo>
                  <a:pt x="0" y="3157121"/>
                </a:moveTo>
                <a:cubicBezTo>
                  <a:pt x="187518" y="3366505"/>
                  <a:pt x="395393" y="3446009"/>
                  <a:pt x="827318" y="2987151"/>
                </a:cubicBezTo>
                <a:cubicBezTo>
                  <a:pt x="1259243" y="2528293"/>
                  <a:pt x="1952957" y="898115"/>
                  <a:pt x="2591553" y="403975"/>
                </a:cubicBezTo>
                <a:cubicBezTo>
                  <a:pt x="3230149" y="-90165"/>
                  <a:pt x="4327588" y="81948"/>
                  <a:pt x="4658892" y="22313"/>
                </a:cubicBezTo>
                <a:cubicBezTo>
                  <a:pt x="4990196" y="-37322"/>
                  <a:pt x="4591306" y="40865"/>
                  <a:pt x="4579379" y="46166"/>
                </a:cubicBezTo>
                <a:cubicBezTo>
                  <a:pt x="4567452" y="51467"/>
                  <a:pt x="4587330" y="54118"/>
                  <a:pt x="4587330" y="54118"/>
                </a:cubicBezTo>
                <a:lnTo>
                  <a:pt x="4579379" y="46166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533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S-Curve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8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909776"/>
              </p:ext>
            </p:extLst>
          </p:nvPr>
        </p:nvGraphicFramePr>
        <p:xfrm>
          <a:off x="1600200" y="2133600"/>
          <a:ext cx="5538683" cy="3475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7621"/>
                <a:gridCol w="1107621"/>
                <a:gridCol w="1107621"/>
                <a:gridCol w="1107621"/>
                <a:gridCol w="1108199"/>
              </a:tblGrid>
              <a:tr h="372325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Cloud Computing Activities by Age Cohorts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                                          18-29                                30-49                           50-64                                   65+</a:t>
                      </a:r>
                      <a:endParaRPr lang="en-US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3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Use email such as: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Gmail, Hotmail, and yahoo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77%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58%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44%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27%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248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Store Personal Photos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50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34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26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19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7446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Use online applications such as Google documents or Adobe photo shop express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39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28</a:t>
                      </a:r>
                      <a:endParaRPr lang="en-US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25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19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248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Store Personal Videos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14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6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3723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Pay to store computer files online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9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4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248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Back up hard drive to an online site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7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4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1241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248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Have performed at least </a:t>
                      </a:r>
                      <a:r>
                        <a:rPr lang="en-US" sz="700" u="sng">
                          <a:effectLst/>
                        </a:rPr>
                        <a:t>one</a:t>
                      </a:r>
                      <a:r>
                        <a:rPr lang="en-US" sz="700">
                          <a:effectLst/>
                        </a:rPr>
                        <a:t> activity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87%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71%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59%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46%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248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Have performed at least </a:t>
                      </a:r>
                      <a:r>
                        <a:rPr lang="en-US" sz="700" u="sng">
                          <a:effectLst/>
                        </a:rPr>
                        <a:t>two</a:t>
                      </a:r>
                      <a:r>
                        <a:rPr lang="en-US" sz="700">
                          <a:effectLst/>
                        </a:rPr>
                        <a:t> activities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59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39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31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21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</a:tr>
              <a:tr h="248217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Source: Pew Internet and American Life Project April-May 2008 Survey. N+1,553 Internet users. Margin of error is +-3%</a:t>
                      </a:r>
                      <a:endParaRPr lang="en-US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49" marR="4414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76400" y="729734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Age Cohort groups that currently use cloud 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573456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191</TotalTime>
  <Words>883</Words>
  <Application>Microsoft Office PowerPoint</Application>
  <PresentationFormat>On-screen Show (4:3)</PresentationFormat>
  <Paragraphs>168</Paragraphs>
  <Slides>11</Slides>
  <Notes>11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Slipstream</vt:lpstr>
      <vt:lpstr>PowerPoint Presentation</vt:lpstr>
      <vt:lpstr>The Rise of Cloud Computing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Cloud Computing</dc:title>
  <dc:creator>Windows User</dc:creator>
  <cp:lastModifiedBy>nhcc</cp:lastModifiedBy>
  <cp:revision>35</cp:revision>
  <dcterms:created xsi:type="dcterms:W3CDTF">2011-12-29T18:18:00Z</dcterms:created>
  <dcterms:modified xsi:type="dcterms:W3CDTF">2012-01-10T16:24:01Z</dcterms:modified>
</cp:coreProperties>
</file>